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4" r:id="rId6"/>
    <p:sldId id="265" r:id="rId7"/>
    <p:sldId id="263" r:id="rId8"/>
    <p:sldId id="269" r:id="rId9"/>
    <p:sldId id="266" r:id="rId10"/>
    <p:sldId id="262" r:id="rId11"/>
    <p:sldId id="270" r:id="rId12"/>
    <p:sldId id="271" r:id="rId13"/>
    <p:sldId id="272" r:id="rId14"/>
    <p:sldId id="273" r:id="rId15"/>
    <p:sldId id="274" r:id="rId16"/>
    <p:sldId id="275" r:id="rId17"/>
    <p:sldId id="267" r:id="rId18"/>
    <p:sldId id="268"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B303115C-C4D8-4D95-A44B-95A7BB23F76B}" type="datetimeFigureOut">
              <a:rPr lang="en-US" smtClean="0"/>
              <a:t>3/3/2019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F7926AFE-8BF8-4368-A59B-388308C34CCD}" type="slidenum">
              <a:rPr lang="en-US" smtClean="0"/>
              <a:t>‹#›</a:t>
            </a:fld>
            <a:endParaRPr lang="en-US"/>
          </a:p>
        </p:txBody>
      </p:sp>
    </p:spTree>
    <p:extLst>
      <p:ext uri="{BB962C8B-B14F-4D97-AF65-F5344CB8AC3E}">
        <p14:creationId xmlns:p14="http://schemas.microsoft.com/office/powerpoint/2010/main" val="37247551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B303115C-C4D8-4D95-A44B-95A7BB23F76B}" type="datetimeFigureOut">
              <a:rPr lang="en-US" smtClean="0"/>
              <a:t>3/3/2019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F7926AFE-8BF8-4368-A59B-388308C34CCD}" type="slidenum">
              <a:rPr lang="en-US" smtClean="0"/>
              <a:t>‹#›</a:t>
            </a:fld>
            <a:endParaRPr lang="en-US"/>
          </a:p>
        </p:txBody>
      </p:sp>
    </p:spTree>
    <p:extLst>
      <p:ext uri="{BB962C8B-B14F-4D97-AF65-F5344CB8AC3E}">
        <p14:creationId xmlns:p14="http://schemas.microsoft.com/office/powerpoint/2010/main" val="1878672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B303115C-C4D8-4D95-A44B-95A7BB23F76B}" type="datetimeFigureOut">
              <a:rPr lang="en-US" smtClean="0"/>
              <a:t>3/3/2019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F7926AFE-8BF8-4368-A59B-388308C34CCD}" type="slidenum">
              <a:rPr lang="en-US" smtClean="0"/>
              <a:t>‹#›</a:t>
            </a:fld>
            <a:endParaRPr lang="en-US"/>
          </a:p>
        </p:txBody>
      </p:sp>
    </p:spTree>
    <p:extLst>
      <p:ext uri="{BB962C8B-B14F-4D97-AF65-F5344CB8AC3E}">
        <p14:creationId xmlns:p14="http://schemas.microsoft.com/office/powerpoint/2010/main" val="35514077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B303115C-C4D8-4D95-A44B-95A7BB23F76B}" type="datetimeFigureOut">
              <a:rPr lang="en-US" smtClean="0"/>
              <a:t>3/3/2019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F7926AFE-8BF8-4368-A59B-388308C34CCD}" type="slidenum">
              <a:rPr lang="en-US" smtClean="0"/>
              <a:t>‹#›</a:t>
            </a:fld>
            <a:endParaRPr lang="en-US"/>
          </a:p>
        </p:txBody>
      </p:sp>
    </p:spTree>
    <p:extLst>
      <p:ext uri="{BB962C8B-B14F-4D97-AF65-F5344CB8AC3E}">
        <p14:creationId xmlns:p14="http://schemas.microsoft.com/office/powerpoint/2010/main" val="2309277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B303115C-C4D8-4D95-A44B-95A7BB23F76B}" type="datetimeFigureOut">
              <a:rPr lang="en-US" smtClean="0"/>
              <a:t>3/3/2019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F7926AFE-8BF8-4368-A59B-388308C34CCD}" type="slidenum">
              <a:rPr lang="en-US" smtClean="0"/>
              <a:t>‹#›</a:t>
            </a:fld>
            <a:endParaRPr lang="en-US"/>
          </a:p>
        </p:txBody>
      </p:sp>
    </p:spTree>
    <p:extLst>
      <p:ext uri="{BB962C8B-B14F-4D97-AF65-F5344CB8AC3E}">
        <p14:creationId xmlns:p14="http://schemas.microsoft.com/office/powerpoint/2010/main" val="4010534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B303115C-C4D8-4D95-A44B-95A7BB23F76B}" type="datetimeFigureOut">
              <a:rPr lang="en-US" smtClean="0"/>
              <a:t>3/3/2019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F7926AFE-8BF8-4368-A59B-388308C34CCD}" type="slidenum">
              <a:rPr lang="en-US" smtClean="0"/>
              <a:t>‹#›</a:t>
            </a:fld>
            <a:endParaRPr lang="en-US"/>
          </a:p>
        </p:txBody>
      </p:sp>
    </p:spTree>
    <p:extLst>
      <p:ext uri="{BB962C8B-B14F-4D97-AF65-F5344CB8AC3E}">
        <p14:creationId xmlns:p14="http://schemas.microsoft.com/office/powerpoint/2010/main" val="42249949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B303115C-C4D8-4D95-A44B-95A7BB23F76B}" type="datetimeFigureOut">
              <a:rPr lang="en-US" smtClean="0"/>
              <a:t>3/3/2019</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F7926AFE-8BF8-4368-A59B-388308C34CCD}" type="slidenum">
              <a:rPr lang="en-US" smtClean="0"/>
              <a:t>‹#›</a:t>
            </a:fld>
            <a:endParaRPr lang="en-US"/>
          </a:p>
        </p:txBody>
      </p:sp>
    </p:spTree>
    <p:extLst>
      <p:ext uri="{BB962C8B-B14F-4D97-AF65-F5344CB8AC3E}">
        <p14:creationId xmlns:p14="http://schemas.microsoft.com/office/powerpoint/2010/main" val="34237378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B303115C-C4D8-4D95-A44B-95A7BB23F76B}" type="datetimeFigureOut">
              <a:rPr lang="en-US" smtClean="0"/>
              <a:t>3/3/2019</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F7926AFE-8BF8-4368-A59B-388308C34CCD}" type="slidenum">
              <a:rPr lang="en-US" smtClean="0"/>
              <a:t>‹#›</a:t>
            </a:fld>
            <a:endParaRPr lang="en-US"/>
          </a:p>
        </p:txBody>
      </p:sp>
    </p:spTree>
    <p:extLst>
      <p:ext uri="{BB962C8B-B14F-4D97-AF65-F5344CB8AC3E}">
        <p14:creationId xmlns:p14="http://schemas.microsoft.com/office/powerpoint/2010/main" val="27817034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B303115C-C4D8-4D95-A44B-95A7BB23F76B}" type="datetimeFigureOut">
              <a:rPr lang="en-US" smtClean="0"/>
              <a:t>3/3/2019</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F7926AFE-8BF8-4368-A59B-388308C34CCD}" type="slidenum">
              <a:rPr lang="en-US" smtClean="0"/>
              <a:t>‹#›</a:t>
            </a:fld>
            <a:endParaRPr lang="en-US"/>
          </a:p>
        </p:txBody>
      </p:sp>
    </p:spTree>
    <p:extLst>
      <p:ext uri="{BB962C8B-B14F-4D97-AF65-F5344CB8AC3E}">
        <p14:creationId xmlns:p14="http://schemas.microsoft.com/office/powerpoint/2010/main" val="27595429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303115C-C4D8-4D95-A44B-95A7BB23F76B}" type="datetimeFigureOut">
              <a:rPr lang="en-US" smtClean="0"/>
              <a:t>3/3/2019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F7926AFE-8BF8-4368-A59B-388308C34CCD}" type="slidenum">
              <a:rPr lang="en-US" smtClean="0"/>
              <a:t>‹#›</a:t>
            </a:fld>
            <a:endParaRPr lang="en-US"/>
          </a:p>
        </p:txBody>
      </p:sp>
    </p:spTree>
    <p:extLst>
      <p:ext uri="{BB962C8B-B14F-4D97-AF65-F5344CB8AC3E}">
        <p14:creationId xmlns:p14="http://schemas.microsoft.com/office/powerpoint/2010/main" val="3155949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303115C-C4D8-4D95-A44B-95A7BB23F76B}" type="datetimeFigureOut">
              <a:rPr lang="en-US" smtClean="0"/>
              <a:t>3/3/2019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F7926AFE-8BF8-4368-A59B-388308C34CCD}" type="slidenum">
              <a:rPr lang="en-US" smtClean="0"/>
              <a:t>‹#›</a:t>
            </a:fld>
            <a:endParaRPr lang="en-US"/>
          </a:p>
        </p:txBody>
      </p:sp>
    </p:spTree>
    <p:extLst>
      <p:ext uri="{BB962C8B-B14F-4D97-AF65-F5344CB8AC3E}">
        <p14:creationId xmlns:p14="http://schemas.microsoft.com/office/powerpoint/2010/main" val="40737887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BEAC7"/>
            </a:gs>
            <a:gs pos="17999">
              <a:srgbClr val="FEE7F2"/>
            </a:gs>
            <a:gs pos="36000">
              <a:srgbClr val="FAC77D"/>
            </a:gs>
            <a:gs pos="61000">
              <a:srgbClr val="FBA97D"/>
            </a:gs>
            <a:gs pos="82001">
              <a:srgbClr val="FBD49C"/>
            </a:gs>
            <a:gs pos="100000">
              <a:srgbClr val="FEE7F2"/>
            </a:gs>
          </a:gsLst>
          <a:lin ang="5400000" scaled="0"/>
          <a:tileRect/>
        </a:grad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03115C-C4D8-4D95-A44B-95A7BB23F76B}" type="datetimeFigureOut">
              <a:rPr lang="en-US" smtClean="0"/>
              <a:t>3/3/2019</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926AFE-8BF8-4368-A59B-388308C34CCD}" type="slidenum">
              <a:rPr lang="en-US" smtClean="0"/>
              <a:t>‹#›</a:t>
            </a:fld>
            <a:endParaRPr lang="en-US"/>
          </a:p>
        </p:txBody>
      </p:sp>
    </p:spTree>
    <p:extLst>
      <p:ext uri="{BB962C8B-B14F-4D97-AF65-F5344CB8AC3E}">
        <p14:creationId xmlns:p14="http://schemas.microsoft.com/office/powerpoint/2010/main" val="23727700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rtl="1"/>
            <a:r>
              <a:rPr lang="ar-IQ" sz="3600" b="1" dirty="0" smtClean="0"/>
              <a:t>المحاضرة الثالثة </a:t>
            </a:r>
            <a:r>
              <a:rPr lang="ar-IQ" sz="4800" b="1" dirty="0" smtClean="0"/>
              <a:t/>
            </a:r>
            <a:br>
              <a:rPr lang="ar-IQ" sz="4800" b="1" dirty="0" smtClean="0"/>
            </a:br>
            <a:endParaRPr lang="en-US" sz="4800" b="1" dirty="0">
              <a:solidFill>
                <a:srgbClr val="00B050"/>
              </a:solidFill>
            </a:endParaRPr>
          </a:p>
        </p:txBody>
      </p:sp>
      <p:sp>
        <p:nvSpPr>
          <p:cNvPr id="3" name="عنصر نائب للمحتوى 2"/>
          <p:cNvSpPr>
            <a:spLocks noGrp="1"/>
          </p:cNvSpPr>
          <p:nvPr>
            <p:ph idx="1"/>
          </p:nvPr>
        </p:nvSpPr>
        <p:spPr>
          <a:xfrm>
            <a:off x="457200" y="1905000"/>
            <a:ext cx="8458200" cy="3962400"/>
          </a:xfrm>
        </p:spPr>
        <p:txBody>
          <a:bodyPr/>
          <a:lstStyle/>
          <a:p>
            <a:pPr marL="0" indent="0" algn="r" rtl="1">
              <a:buNone/>
            </a:pPr>
            <a:r>
              <a:rPr lang="ar-IQ" dirty="0" smtClean="0"/>
              <a:t> </a:t>
            </a:r>
            <a:r>
              <a:rPr lang="ar-IQ" b="1" dirty="0" smtClean="0"/>
              <a:t>تطرقنا في المحاضرة السابقة الى </a:t>
            </a:r>
            <a:endParaRPr lang="ar-IQ" b="1" dirty="0" smtClean="0">
              <a:solidFill>
                <a:srgbClr val="C00000"/>
              </a:solidFill>
            </a:endParaRPr>
          </a:p>
          <a:p>
            <a:pPr marL="0" indent="0" algn="r" rtl="1">
              <a:buNone/>
            </a:pPr>
            <a:r>
              <a:rPr lang="ar-IQ" sz="3600" dirty="0" smtClean="0">
                <a:solidFill>
                  <a:schemeClr val="accent4">
                    <a:lumMod val="50000"/>
                  </a:schemeClr>
                </a:solidFill>
              </a:rPr>
              <a:t> الاجزاء الرئيسية التي تتكون منها الساحبة  </a:t>
            </a:r>
          </a:p>
          <a:p>
            <a:pPr marL="0" indent="0" algn="r" rtl="1">
              <a:buNone/>
            </a:pPr>
            <a:r>
              <a:rPr lang="ar-IQ" sz="3600" b="1" dirty="0">
                <a:solidFill>
                  <a:schemeClr val="accent4">
                    <a:lumMod val="50000"/>
                  </a:schemeClr>
                </a:solidFill>
              </a:rPr>
              <a:t> </a:t>
            </a:r>
            <a:r>
              <a:rPr lang="ar-IQ" sz="3600" b="1" dirty="0" smtClean="0">
                <a:solidFill>
                  <a:srgbClr val="C00000"/>
                </a:solidFill>
              </a:rPr>
              <a:t>في هذه المحاضرة سوف نتطرق الى </a:t>
            </a:r>
          </a:p>
          <a:p>
            <a:pPr marL="0" indent="0" algn="r" rtl="1">
              <a:buNone/>
            </a:pPr>
            <a:r>
              <a:rPr lang="ar-IQ" sz="3600" b="1" dirty="0" smtClean="0">
                <a:solidFill>
                  <a:schemeClr val="tx1">
                    <a:lumMod val="85000"/>
                    <a:lumOff val="15000"/>
                  </a:schemeClr>
                </a:solidFill>
              </a:rPr>
              <a:t>الاسس المتبعة لتصنيف الساحبات </a:t>
            </a:r>
          </a:p>
          <a:p>
            <a:pPr marL="0" indent="0" algn="r" rtl="1">
              <a:buNone/>
            </a:pPr>
            <a:r>
              <a:rPr lang="ar-IQ" sz="3600" b="1" dirty="0" smtClean="0">
                <a:solidFill>
                  <a:schemeClr val="tx1">
                    <a:lumMod val="85000"/>
                    <a:lumOff val="15000"/>
                  </a:schemeClr>
                </a:solidFill>
              </a:rPr>
              <a:t>انواع الساحبات المستخدمة في الاعمال الزراعية </a:t>
            </a:r>
          </a:p>
        </p:txBody>
      </p:sp>
    </p:spTree>
    <p:extLst>
      <p:ext uri="{BB962C8B-B14F-4D97-AF65-F5344CB8AC3E}">
        <p14:creationId xmlns:p14="http://schemas.microsoft.com/office/powerpoint/2010/main" val="32733598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914400"/>
            <a:ext cx="8458200" cy="4953000"/>
          </a:xfrm>
        </p:spPr>
        <p:txBody>
          <a:bodyPr>
            <a:normAutofit/>
          </a:bodyPr>
          <a:lstStyle/>
          <a:p>
            <a:pPr lvl="0" algn="r" rtl="1">
              <a:buFont typeface="Wingdings" pitchFamily="2" charset="2"/>
              <a:buChar char="v"/>
            </a:pPr>
            <a:r>
              <a:rPr lang="ar-IQ" dirty="0" smtClean="0"/>
              <a:t>لذا يجب ان تتوفر في ساحبات البساتين القدرة على المناورة العالية بين الاشجار وصغر حجمها وانخفاض ارتفاعها لكي تتمكن من المرور تحت اغصان الاشجار والعمل بالقرب من جذوع الاشجار دون الحاق الضرر بها كما ان انبوب العادم لها يكون منخفضاً وبالقرب من الارض حتى يطرد الغازات السامة باتجاه الارض بعيداً عن الاغصان </a:t>
            </a:r>
            <a:endParaRPr lang="en-US" dirty="0"/>
          </a:p>
        </p:txBody>
      </p:sp>
    </p:spTree>
    <p:extLst>
      <p:ext uri="{BB962C8B-B14F-4D97-AF65-F5344CB8AC3E}">
        <p14:creationId xmlns:p14="http://schemas.microsoft.com/office/powerpoint/2010/main" val="2500201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descr="C:\Users\Dhiaa\Desktop\صور ساحبات\images (7).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828800" y="1219200"/>
            <a:ext cx="5486400" cy="4267200"/>
          </a:xfrm>
          <a:prstGeom prst="rect">
            <a:avLst/>
          </a:prstGeom>
          <a:noFill/>
          <a:ln>
            <a:noFill/>
          </a:ln>
        </p:spPr>
      </p:pic>
      <p:sp>
        <p:nvSpPr>
          <p:cNvPr id="5" name="مستطيل 4"/>
          <p:cNvSpPr/>
          <p:nvPr/>
        </p:nvSpPr>
        <p:spPr>
          <a:xfrm>
            <a:off x="2971800" y="5715000"/>
            <a:ext cx="1577942" cy="400110"/>
          </a:xfrm>
          <a:prstGeom prst="rect">
            <a:avLst/>
          </a:prstGeom>
        </p:spPr>
        <p:txBody>
          <a:bodyPr wrap="square">
            <a:spAutoFit/>
          </a:bodyPr>
          <a:lstStyle/>
          <a:p>
            <a:r>
              <a:rPr lang="ar-SA" sz="2000" dirty="0"/>
              <a:t>ساحبة بساتين</a:t>
            </a:r>
            <a:endParaRPr lang="en-US" sz="2000" dirty="0"/>
          </a:p>
        </p:txBody>
      </p:sp>
    </p:spTree>
    <p:extLst>
      <p:ext uri="{BB962C8B-B14F-4D97-AF65-F5344CB8AC3E}">
        <p14:creationId xmlns:p14="http://schemas.microsoft.com/office/powerpoint/2010/main" val="21536192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rtl="1"/>
            <a:r>
              <a:rPr lang="ar-IQ" b="1" dirty="0" smtClean="0"/>
              <a:t>ساحبات الحدائق والبيوت البلاستيكية</a:t>
            </a:r>
            <a:endParaRPr lang="en-US" dirty="0"/>
          </a:p>
        </p:txBody>
      </p:sp>
      <p:sp>
        <p:nvSpPr>
          <p:cNvPr id="3" name="عنصر نائب للمحتوى 2"/>
          <p:cNvSpPr>
            <a:spLocks noGrp="1"/>
          </p:cNvSpPr>
          <p:nvPr>
            <p:ph idx="1"/>
          </p:nvPr>
        </p:nvSpPr>
        <p:spPr/>
        <p:txBody>
          <a:bodyPr/>
          <a:lstStyle/>
          <a:p>
            <a:pPr marL="0" indent="0" algn="r" rtl="1">
              <a:buNone/>
            </a:pPr>
            <a:r>
              <a:rPr lang="ar-IQ" dirty="0" smtClean="0"/>
              <a:t>تمتاز </a:t>
            </a:r>
            <a:r>
              <a:rPr lang="ar-IQ" dirty="0"/>
              <a:t>الحدائق والبيوت البلاستيكية ب</a:t>
            </a:r>
            <a:r>
              <a:rPr lang="ar-IQ" dirty="0" smtClean="0"/>
              <a:t>طبيعة </a:t>
            </a:r>
            <a:r>
              <a:rPr lang="ar-IQ" dirty="0"/>
              <a:t>المساحة الضيقة والعوائق المتعددة التي تحتاج الى مرونة كبيرة في </a:t>
            </a:r>
            <a:r>
              <a:rPr lang="ar-IQ" dirty="0" smtClean="0"/>
              <a:t>التعامل، </a:t>
            </a:r>
            <a:r>
              <a:rPr lang="ar-IQ" dirty="0"/>
              <a:t>فضلا عن ان اعمالها لا تحتاج الى قدرة </a:t>
            </a:r>
            <a:r>
              <a:rPr lang="ar-IQ" dirty="0" smtClean="0"/>
              <a:t>عالية، </a:t>
            </a:r>
            <a:r>
              <a:rPr lang="ar-IQ" dirty="0"/>
              <a:t>هذه الساحبات تصمم لتقاد يدوياً اي ان تحريكها وتوجيهها يكون بواسطة </a:t>
            </a:r>
            <a:r>
              <a:rPr lang="ar-IQ" dirty="0" smtClean="0"/>
              <a:t>المزارع </a:t>
            </a:r>
            <a:r>
              <a:rPr lang="ar-IQ" dirty="0"/>
              <a:t>وهو يسير </a:t>
            </a:r>
            <a:r>
              <a:rPr lang="ar-IQ" dirty="0" smtClean="0"/>
              <a:t>خلفها </a:t>
            </a:r>
            <a:r>
              <a:rPr lang="ar-IQ" dirty="0"/>
              <a:t>اثناء </a:t>
            </a:r>
            <a:r>
              <a:rPr lang="ar-IQ" dirty="0" smtClean="0"/>
              <a:t>العمل </a:t>
            </a:r>
            <a:r>
              <a:rPr lang="ar-IQ" dirty="0"/>
              <a:t>كما انها تكون ذات قدرة قليلة وغالباً ما تعمل بوقود البنزين</a:t>
            </a:r>
            <a:endParaRPr lang="en-US" dirty="0"/>
          </a:p>
        </p:txBody>
      </p:sp>
    </p:spTree>
    <p:extLst>
      <p:ext uri="{BB962C8B-B14F-4D97-AF65-F5344CB8AC3E}">
        <p14:creationId xmlns:p14="http://schemas.microsoft.com/office/powerpoint/2010/main" val="30038960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descr="C:\Users\Dhiaa\Desktop\صور ساحبات\images (8).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828800" y="1066800"/>
            <a:ext cx="5934075" cy="4114800"/>
          </a:xfrm>
          <a:prstGeom prst="rect">
            <a:avLst/>
          </a:prstGeom>
          <a:noFill/>
          <a:ln>
            <a:noFill/>
          </a:ln>
        </p:spPr>
      </p:pic>
      <p:sp>
        <p:nvSpPr>
          <p:cNvPr id="5" name="مستطيل 4"/>
          <p:cNvSpPr/>
          <p:nvPr/>
        </p:nvSpPr>
        <p:spPr>
          <a:xfrm>
            <a:off x="3219890" y="5410200"/>
            <a:ext cx="2957861" cy="400110"/>
          </a:xfrm>
          <a:prstGeom prst="rect">
            <a:avLst/>
          </a:prstGeom>
        </p:spPr>
        <p:txBody>
          <a:bodyPr wrap="none">
            <a:spAutoFit/>
          </a:bodyPr>
          <a:lstStyle/>
          <a:p>
            <a:r>
              <a:rPr lang="ar-IQ" sz="2000" dirty="0"/>
              <a:t>ساحبة الحدائق والبيوت البلاستيكية</a:t>
            </a:r>
            <a:endParaRPr lang="en-US" sz="2000" dirty="0"/>
          </a:p>
        </p:txBody>
      </p:sp>
    </p:spTree>
    <p:extLst>
      <p:ext uri="{BB962C8B-B14F-4D97-AF65-F5344CB8AC3E}">
        <p14:creationId xmlns:p14="http://schemas.microsoft.com/office/powerpoint/2010/main" val="12937977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rtl="1"/>
            <a:r>
              <a:rPr lang="ar-IQ" b="1" dirty="0"/>
              <a:t>ساحبات الزراعة في خطوط</a:t>
            </a:r>
            <a:endParaRPr lang="en-US" dirty="0"/>
          </a:p>
        </p:txBody>
      </p:sp>
      <p:sp>
        <p:nvSpPr>
          <p:cNvPr id="3" name="عنصر نائب للمحتوى 2"/>
          <p:cNvSpPr>
            <a:spLocks noGrp="1"/>
          </p:cNvSpPr>
          <p:nvPr>
            <p:ph idx="1"/>
          </p:nvPr>
        </p:nvSpPr>
        <p:spPr/>
        <p:txBody>
          <a:bodyPr>
            <a:normAutofit/>
          </a:bodyPr>
          <a:lstStyle/>
          <a:p>
            <a:pPr marL="0" indent="0" algn="r" rtl="1">
              <a:buNone/>
            </a:pPr>
            <a:r>
              <a:rPr lang="ar-IQ" dirty="0" smtClean="0"/>
              <a:t>تمتاز هذه الساحبات ان </a:t>
            </a:r>
            <a:r>
              <a:rPr lang="ar-IQ" dirty="0"/>
              <a:t>لها القدرة على المرور </a:t>
            </a:r>
            <a:r>
              <a:rPr lang="ar-IQ" dirty="0" smtClean="0"/>
              <a:t>بين </a:t>
            </a:r>
            <a:r>
              <a:rPr lang="ar-IQ" dirty="0"/>
              <a:t>النباتات وفوقها دون </a:t>
            </a:r>
            <a:r>
              <a:rPr lang="ar-IQ" dirty="0" smtClean="0"/>
              <a:t>ايذائها بسبب ارتفاعها </a:t>
            </a:r>
            <a:r>
              <a:rPr lang="ar-IQ" dirty="0"/>
              <a:t>العالي والقدرة على التحكم بالمسافة بين اطاراتها الامامية وكذلك الخلفية فضلاً عن ضيق عرض اطاراتها حتى تمكنها من المرور بين النباتات بسهولة. وهذه الساحبات توجد على نوعين </a:t>
            </a:r>
            <a:r>
              <a:rPr lang="ar-IQ" dirty="0" smtClean="0"/>
              <a:t>هما</a:t>
            </a:r>
            <a:endParaRPr lang="en-US" dirty="0"/>
          </a:p>
        </p:txBody>
      </p:sp>
    </p:spTree>
    <p:extLst>
      <p:ext uri="{BB962C8B-B14F-4D97-AF65-F5344CB8AC3E}">
        <p14:creationId xmlns:p14="http://schemas.microsoft.com/office/powerpoint/2010/main" val="8236423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pPr marL="0" indent="0" algn="r" rtl="1">
              <a:buNone/>
            </a:pPr>
            <a:r>
              <a:rPr lang="ar-IQ" dirty="0" smtClean="0"/>
              <a:t>ساحبة الزراعة في خطوط رباعية الاطارات (وتحتوي على اربعة اطارات) وساحبة الزراعة في خطوط ثلاثية الاطارات وتحتوي على ثلاثة اطارت اثنان في الخلف وواحد للأمام والذي يكون اما مفرد او مزدوج وتمتاز بسهولة الحركة والاستدارة.</a:t>
            </a:r>
            <a:endParaRPr lang="en-US" dirty="0" smtClean="0"/>
          </a:p>
          <a:p>
            <a:pPr marL="0" indent="0" algn="r" rtl="1">
              <a:buNone/>
            </a:pPr>
            <a:endParaRPr lang="en-US" dirty="0"/>
          </a:p>
        </p:txBody>
      </p:sp>
    </p:spTree>
    <p:extLst>
      <p:ext uri="{BB962C8B-B14F-4D97-AF65-F5344CB8AC3E}">
        <p14:creationId xmlns:p14="http://schemas.microsoft.com/office/powerpoint/2010/main" val="23762377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descr="http://upload.wikimedia.org/wikipedia/en/thumb/c/c7/Oliver60RowCrop1944.jpg/250px-Oliver60RowCrop1944.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52600" y="1524000"/>
            <a:ext cx="5580918" cy="4114800"/>
          </a:xfrm>
          <a:prstGeom prst="rect">
            <a:avLst/>
          </a:prstGeom>
          <a:noFill/>
          <a:ln>
            <a:noFill/>
          </a:ln>
        </p:spPr>
      </p:pic>
      <p:sp>
        <p:nvSpPr>
          <p:cNvPr id="5" name="مستطيل 4"/>
          <p:cNvSpPr/>
          <p:nvPr/>
        </p:nvSpPr>
        <p:spPr>
          <a:xfrm>
            <a:off x="2927157" y="5638800"/>
            <a:ext cx="3631122" cy="400110"/>
          </a:xfrm>
          <a:prstGeom prst="rect">
            <a:avLst/>
          </a:prstGeom>
        </p:spPr>
        <p:txBody>
          <a:bodyPr wrap="none">
            <a:spAutoFit/>
          </a:bodyPr>
          <a:lstStyle/>
          <a:p>
            <a:r>
              <a:rPr lang="ar-IQ" sz="2000" dirty="0"/>
              <a:t>ساحبة الزراعة في خطوط ثلاثية الاطارات</a:t>
            </a:r>
            <a:endParaRPr lang="en-US" sz="2000" dirty="0"/>
          </a:p>
        </p:txBody>
      </p:sp>
    </p:spTree>
    <p:extLst>
      <p:ext uri="{BB962C8B-B14F-4D97-AF65-F5344CB8AC3E}">
        <p14:creationId xmlns:p14="http://schemas.microsoft.com/office/powerpoint/2010/main" val="42586412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rtl="1"/>
            <a:r>
              <a:rPr lang="ar-IQ" b="1" dirty="0" smtClean="0">
                <a:solidFill>
                  <a:schemeClr val="tx2"/>
                </a:solidFill>
              </a:rPr>
              <a:t>الخلاصة </a:t>
            </a:r>
            <a:endParaRPr lang="en-US" b="1" dirty="0">
              <a:solidFill>
                <a:schemeClr val="tx2"/>
              </a:solidFill>
            </a:endParaRPr>
          </a:p>
        </p:txBody>
      </p:sp>
      <p:sp>
        <p:nvSpPr>
          <p:cNvPr id="3" name="عنصر نائب للمحتوى 2"/>
          <p:cNvSpPr>
            <a:spLocks noGrp="1"/>
          </p:cNvSpPr>
          <p:nvPr>
            <p:ph idx="1"/>
          </p:nvPr>
        </p:nvSpPr>
        <p:spPr/>
        <p:txBody>
          <a:bodyPr/>
          <a:lstStyle/>
          <a:p>
            <a:pPr marL="0" indent="0" algn="r" rtl="1">
              <a:buNone/>
            </a:pPr>
            <a:r>
              <a:rPr lang="ar-IQ" b="1" dirty="0" smtClean="0">
                <a:solidFill>
                  <a:schemeClr val="accent6">
                    <a:lumMod val="75000"/>
                  </a:schemeClr>
                </a:solidFill>
              </a:rPr>
              <a:t>تعرفنا في هذه المحاضرة على </a:t>
            </a:r>
          </a:p>
          <a:p>
            <a:pPr marL="0" indent="0" algn="r" rtl="1">
              <a:buNone/>
            </a:pPr>
            <a:r>
              <a:rPr lang="ar-IQ" sz="3600" dirty="0" smtClean="0">
                <a:solidFill>
                  <a:srgbClr val="00B0F0"/>
                </a:solidFill>
              </a:rPr>
              <a:t>انواع الساحبات الزراعية وكيف تصنف </a:t>
            </a:r>
          </a:p>
          <a:p>
            <a:pPr marL="0" indent="0" algn="r" rtl="1">
              <a:buNone/>
            </a:pPr>
            <a:r>
              <a:rPr lang="ar-IQ" b="1" dirty="0" smtClean="0">
                <a:solidFill>
                  <a:schemeClr val="tx1">
                    <a:lumMod val="85000"/>
                    <a:lumOff val="15000"/>
                  </a:schemeClr>
                </a:solidFill>
              </a:rPr>
              <a:t>المواصفات الخاصة وما تمتاز به الساحبة حسب طبيعة العمل الذي تقوم به </a:t>
            </a:r>
          </a:p>
          <a:p>
            <a:pPr marL="0" indent="0" algn="r" rtl="1">
              <a:buNone/>
            </a:pPr>
            <a:endParaRPr lang="en-US" b="1" dirty="0"/>
          </a:p>
        </p:txBody>
      </p:sp>
    </p:spTree>
    <p:extLst>
      <p:ext uri="{BB962C8B-B14F-4D97-AF65-F5344CB8AC3E}">
        <p14:creationId xmlns:p14="http://schemas.microsoft.com/office/powerpoint/2010/main" val="27301283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الاختبار</a:t>
            </a:r>
            <a:endParaRPr lang="en-US" dirty="0"/>
          </a:p>
        </p:txBody>
      </p:sp>
      <p:sp>
        <p:nvSpPr>
          <p:cNvPr id="3" name="عنصر نائب للمحتوى 2"/>
          <p:cNvSpPr>
            <a:spLocks noGrp="1"/>
          </p:cNvSpPr>
          <p:nvPr>
            <p:ph idx="1"/>
          </p:nvPr>
        </p:nvSpPr>
        <p:spPr/>
        <p:txBody>
          <a:bodyPr/>
          <a:lstStyle/>
          <a:p>
            <a:pPr algn="r" rtl="1"/>
            <a:endParaRPr lang="en-US" dirty="0"/>
          </a:p>
        </p:txBody>
      </p:sp>
    </p:spTree>
    <p:extLst>
      <p:ext uri="{BB962C8B-B14F-4D97-AF65-F5344CB8AC3E}">
        <p14:creationId xmlns:p14="http://schemas.microsoft.com/office/powerpoint/2010/main" val="12083205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944562"/>
          </a:xfrm>
        </p:spPr>
        <p:txBody>
          <a:bodyPr/>
          <a:lstStyle/>
          <a:p>
            <a:r>
              <a:rPr lang="ar-IQ" b="1" dirty="0" smtClean="0">
                <a:solidFill>
                  <a:srgbClr val="00B050"/>
                </a:solidFill>
              </a:rPr>
              <a:t>تصنيف الساحبات الزراعية</a:t>
            </a:r>
            <a:endParaRPr lang="en-US" b="1" dirty="0">
              <a:solidFill>
                <a:srgbClr val="C00000"/>
              </a:solidFill>
            </a:endParaRPr>
          </a:p>
        </p:txBody>
      </p:sp>
      <p:sp>
        <p:nvSpPr>
          <p:cNvPr id="6" name="عنصر نائب للمحتوى 5"/>
          <p:cNvSpPr>
            <a:spLocks noGrp="1"/>
          </p:cNvSpPr>
          <p:nvPr>
            <p:ph idx="1"/>
          </p:nvPr>
        </p:nvSpPr>
        <p:spPr/>
        <p:txBody>
          <a:bodyPr/>
          <a:lstStyle/>
          <a:p>
            <a:pPr marL="0" indent="0" algn="r" rtl="1">
              <a:buNone/>
            </a:pPr>
            <a:r>
              <a:rPr lang="ar-IQ" dirty="0" smtClean="0"/>
              <a:t>تصنف الساحبات الزراعية حسب نوعية </a:t>
            </a:r>
            <a:r>
              <a:rPr lang="ar-IQ" dirty="0"/>
              <a:t>العمل المطلوب </a:t>
            </a:r>
            <a:r>
              <a:rPr lang="ar-IQ" dirty="0" smtClean="0"/>
              <a:t>تنفيذه وتصمم </a:t>
            </a:r>
            <a:r>
              <a:rPr lang="ar-IQ" dirty="0"/>
              <a:t>بأنواع مختلفة </a:t>
            </a:r>
            <a:r>
              <a:rPr lang="ar-IQ" dirty="0" smtClean="0"/>
              <a:t>ولهذا تعددت اصناف </a:t>
            </a:r>
            <a:r>
              <a:rPr lang="ar-IQ" dirty="0"/>
              <a:t>الساحبات الزراعية ولكل صنف انواع محددة تمتاز عن غيرها بمواصفات تمكنها من اداء اعمال متخصصة او عامة</a:t>
            </a:r>
            <a:endParaRPr lang="en-US" dirty="0"/>
          </a:p>
        </p:txBody>
      </p:sp>
    </p:spTree>
    <p:extLst>
      <p:ext uri="{BB962C8B-B14F-4D97-AF65-F5344CB8AC3E}">
        <p14:creationId xmlns:p14="http://schemas.microsoft.com/office/powerpoint/2010/main" val="28879328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rtl="1"/>
            <a:r>
              <a:rPr lang="ar-IQ" dirty="0"/>
              <a:t>التصنيف حسب جهاز التلامس الارضي</a:t>
            </a:r>
            <a:endParaRPr lang="en-US" dirty="0"/>
          </a:p>
        </p:txBody>
      </p:sp>
      <p:sp>
        <p:nvSpPr>
          <p:cNvPr id="3" name="عنصر نائب للمحتوى 2"/>
          <p:cNvSpPr>
            <a:spLocks noGrp="1"/>
          </p:cNvSpPr>
          <p:nvPr>
            <p:ph idx="1"/>
          </p:nvPr>
        </p:nvSpPr>
        <p:spPr>
          <a:xfrm>
            <a:off x="457200" y="1752600"/>
            <a:ext cx="8229600" cy="3200400"/>
          </a:xfrm>
        </p:spPr>
        <p:txBody>
          <a:bodyPr>
            <a:normAutofit/>
          </a:bodyPr>
          <a:lstStyle/>
          <a:p>
            <a:pPr lvl="0" algn="r" rtl="1"/>
            <a:r>
              <a:rPr lang="ar-IQ" b="1" dirty="0" smtClean="0">
                <a:solidFill>
                  <a:srgbClr val="C00000"/>
                </a:solidFill>
              </a:rPr>
              <a:t> </a:t>
            </a:r>
            <a:r>
              <a:rPr lang="ar-IQ" dirty="0"/>
              <a:t>الساحبات المدولبة (ذات الاطارات وهي على نوعين: ذات الاطارات الحديدية والمطاطية).</a:t>
            </a:r>
            <a:endParaRPr lang="en-US" dirty="0"/>
          </a:p>
          <a:p>
            <a:pPr lvl="0" algn="r" rtl="1"/>
            <a:r>
              <a:rPr lang="ar-IQ" dirty="0"/>
              <a:t>الساحبات المسرفة.</a:t>
            </a:r>
            <a:endParaRPr lang="en-US" dirty="0"/>
          </a:p>
          <a:p>
            <a:pPr algn="r" rtl="1"/>
            <a:r>
              <a:rPr lang="ar-IQ" dirty="0"/>
              <a:t>الساحبات النصف مسرفة</a:t>
            </a:r>
            <a:r>
              <a:rPr lang="ar-IQ" dirty="0" smtClean="0"/>
              <a:t> </a:t>
            </a:r>
            <a:endParaRPr lang="en-US" b="1" dirty="0">
              <a:solidFill>
                <a:schemeClr val="accent5">
                  <a:lumMod val="75000"/>
                </a:schemeClr>
              </a:solidFill>
            </a:endParaRPr>
          </a:p>
        </p:txBody>
      </p:sp>
    </p:spTree>
    <p:extLst>
      <p:ext uri="{BB962C8B-B14F-4D97-AF65-F5344CB8AC3E}">
        <p14:creationId xmlns:p14="http://schemas.microsoft.com/office/powerpoint/2010/main" val="19624499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609600"/>
            <a:ext cx="8229600" cy="658091"/>
          </a:xfrm>
        </p:spPr>
        <p:txBody>
          <a:bodyPr>
            <a:noAutofit/>
          </a:bodyPr>
          <a:lstStyle/>
          <a:p>
            <a:r>
              <a:rPr lang="ar-IQ" sz="3600" b="1" dirty="0" smtClean="0">
                <a:solidFill>
                  <a:schemeClr val="accent5">
                    <a:lumMod val="75000"/>
                  </a:schemeClr>
                </a:solidFill>
              </a:rPr>
              <a:t> </a:t>
            </a:r>
            <a:r>
              <a:rPr lang="ar-IQ" sz="3600" dirty="0"/>
              <a:t>التصنيف حسب الوقود المستخدم في تشغيل المحرك</a:t>
            </a:r>
            <a:endParaRPr lang="en-US" sz="3600" dirty="0"/>
          </a:p>
        </p:txBody>
      </p:sp>
      <p:sp>
        <p:nvSpPr>
          <p:cNvPr id="3" name="عنصر نائب للمحتوى 2"/>
          <p:cNvSpPr>
            <a:spLocks noGrp="1"/>
          </p:cNvSpPr>
          <p:nvPr>
            <p:ph idx="1"/>
          </p:nvPr>
        </p:nvSpPr>
        <p:spPr/>
        <p:txBody>
          <a:bodyPr>
            <a:normAutofit/>
          </a:bodyPr>
          <a:lstStyle/>
          <a:p>
            <a:pPr lvl="0" algn="r" rtl="1"/>
            <a:r>
              <a:rPr lang="ar-IQ" dirty="0"/>
              <a:t>ساحبات بمحرك بنزين</a:t>
            </a:r>
            <a:r>
              <a:rPr lang="ar-IQ" dirty="0" smtClean="0"/>
              <a:t>. ساحبات </a:t>
            </a:r>
            <a:r>
              <a:rPr lang="ar-IQ" dirty="0"/>
              <a:t>بمحرك ديزل.</a:t>
            </a:r>
            <a:endParaRPr lang="en-US" dirty="0"/>
          </a:p>
          <a:p>
            <a:pPr algn="r" rtl="1"/>
            <a:r>
              <a:rPr lang="ar-IQ" dirty="0"/>
              <a:t>ساحبات بمحرك </a:t>
            </a:r>
            <a:r>
              <a:rPr lang="ar-IQ" dirty="0" smtClean="0"/>
              <a:t>كيروسين.  </a:t>
            </a:r>
          </a:p>
          <a:p>
            <a:pPr marL="0" indent="0" algn="r" rtl="1">
              <a:buNone/>
            </a:pPr>
            <a:r>
              <a:rPr lang="ar-IQ" b="1" dirty="0" smtClean="0">
                <a:solidFill>
                  <a:schemeClr val="accent5">
                    <a:lumMod val="75000"/>
                  </a:schemeClr>
                </a:solidFill>
              </a:rPr>
              <a:t> </a:t>
            </a:r>
            <a:r>
              <a:rPr lang="ar-IQ" b="1" dirty="0" smtClean="0"/>
              <a:t>التصنيف حسب القدرة</a:t>
            </a:r>
          </a:p>
          <a:p>
            <a:pPr lvl="0" algn="r" rtl="1"/>
            <a:r>
              <a:rPr lang="ar-IQ" dirty="0" smtClean="0"/>
              <a:t>ساحبات ذات القدرة العالية.</a:t>
            </a:r>
            <a:endParaRPr lang="en-US" dirty="0" smtClean="0"/>
          </a:p>
          <a:p>
            <a:pPr lvl="0" algn="r" rtl="1"/>
            <a:r>
              <a:rPr lang="ar-IQ" dirty="0" smtClean="0"/>
              <a:t>ساحبات ذات القدرة المتوسطة.</a:t>
            </a:r>
            <a:endParaRPr lang="en-US" dirty="0" smtClean="0"/>
          </a:p>
          <a:p>
            <a:pPr algn="r"/>
            <a:r>
              <a:rPr lang="ar-IQ" dirty="0" smtClean="0"/>
              <a:t>ساحبات ذات القدرة المنخفضة او القليلة</a:t>
            </a:r>
            <a:endParaRPr lang="en-US" dirty="0" smtClean="0"/>
          </a:p>
          <a:p>
            <a:pPr marL="0" indent="0" algn="r" rtl="1">
              <a:buNone/>
            </a:pPr>
            <a:endParaRPr lang="ar-IQ" dirty="0" smtClean="0"/>
          </a:p>
        </p:txBody>
      </p:sp>
    </p:spTree>
    <p:extLst>
      <p:ext uri="{BB962C8B-B14F-4D97-AF65-F5344CB8AC3E}">
        <p14:creationId xmlns:p14="http://schemas.microsoft.com/office/powerpoint/2010/main" val="15551375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81000" y="1447800"/>
            <a:ext cx="8229600" cy="4191000"/>
          </a:xfrm>
        </p:spPr>
        <p:txBody>
          <a:bodyPr/>
          <a:lstStyle/>
          <a:p>
            <a:pPr algn="r" rtl="1"/>
            <a:r>
              <a:rPr lang="ar-IQ" sz="2700" dirty="0" smtClean="0">
                <a:solidFill>
                  <a:prstClr val="black"/>
                </a:solidFill>
              </a:rPr>
              <a:t> </a:t>
            </a:r>
            <a:r>
              <a:rPr lang="ar-IQ" dirty="0" smtClean="0"/>
              <a:t>ساحبات الدفع الثنائي (</a:t>
            </a:r>
            <a:r>
              <a:rPr lang="en-GB" dirty="0" smtClean="0"/>
              <a:t>2WD</a:t>
            </a:r>
            <a:r>
              <a:rPr lang="ar-IQ" dirty="0" smtClean="0"/>
              <a:t>). وهي ساحبات تولد دفع بواسطة عجلاتها الخلفية فقط</a:t>
            </a:r>
          </a:p>
          <a:p>
            <a:pPr lvl="0" algn="r" rtl="1"/>
            <a:r>
              <a:rPr lang="ar-IQ" dirty="0" smtClean="0"/>
              <a:t>ساحبات الدفع الرباعي (</a:t>
            </a:r>
            <a:r>
              <a:rPr lang="en-GB" dirty="0" smtClean="0"/>
              <a:t>4WD</a:t>
            </a:r>
            <a:r>
              <a:rPr lang="ar-IQ" dirty="0" smtClean="0"/>
              <a:t>). وهي ساحبات تولد دفع بعجلاتها الامامية والخلفية </a:t>
            </a:r>
            <a:endParaRPr lang="en-US" dirty="0"/>
          </a:p>
        </p:txBody>
      </p:sp>
      <p:sp>
        <p:nvSpPr>
          <p:cNvPr id="4" name="عنوان 1"/>
          <p:cNvSpPr>
            <a:spLocks noGrp="1"/>
          </p:cNvSpPr>
          <p:nvPr>
            <p:ph type="title"/>
          </p:nvPr>
        </p:nvSpPr>
        <p:spPr>
          <a:xfrm>
            <a:off x="457200" y="609600"/>
            <a:ext cx="8229600" cy="658091"/>
          </a:xfrm>
        </p:spPr>
        <p:txBody>
          <a:bodyPr>
            <a:noAutofit/>
          </a:bodyPr>
          <a:lstStyle/>
          <a:p>
            <a:r>
              <a:rPr lang="ar-IQ" sz="3600" b="1" dirty="0" smtClean="0">
                <a:solidFill>
                  <a:schemeClr val="accent5">
                    <a:lumMod val="75000"/>
                  </a:schemeClr>
                </a:solidFill>
              </a:rPr>
              <a:t> </a:t>
            </a:r>
            <a:r>
              <a:rPr lang="ar-IQ" sz="3600" dirty="0" smtClean="0"/>
              <a:t>التصنيف حسب نوع الدفع</a:t>
            </a:r>
            <a:endParaRPr lang="en-US" sz="3600" dirty="0"/>
          </a:p>
        </p:txBody>
      </p:sp>
    </p:spTree>
    <p:extLst>
      <p:ext uri="{BB962C8B-B14F-4D97-AF65-F5344CB8AC3E}">
        <p14:creationId xmlns:p14="http://schemas.microsoft.com/office/powerpoint/2010/main" val="20394875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33400"/>
            <a:ext cx="8229600" cy="5592763"/>
          </a:xfrm>
        </p:spPr>
        <p:txBody>
          <a:bodyPr/>
          <a:lstStyle/>
          <a:p>
            <a:pPr algn="r" rtl="1"/>
            <a:r>
              <a:rPr lang="ar-IQ" dirty="0" smtClean="0"/>
              <a:t> </a:t>
            </a:r>
            <a:r>
              <a:rPr lang="ar-IQ" b="1" dirty="0"/>
              <a:t>التصنيف حسب الغرض من </a:t>
            </a:r>
            <a:r>
              <a:rPr lang="ar-IQ" b="1" dirty="0" smtClean="0"/>
              <a:t>الاستخدام</a:t>
            </a:r>
            <a:endParaRPr lang="en-US" b="1" dirty="0"/>
          </a:p>
          <a:p>
            <a:pPr lvl="1" algn="r" rtl="1"/>
            <a:r>
              <a:rPr lang="ar-IQ" dirty="0"/>
              <a:t>ساحبات الاغراض العامة.</a:t>
            </a:r>
            <a:endParaRPr lang="en-US" dirty="0"/>
          </a:p>
          <a:p>
            <a:pPr lvl="1" algn="r" rtl="1"/>
            <a:r>
              <a:rPr lang="ar-IQ" dirty="0"/>
              <a:t>الساحبات الزراعية.</a:t>
            </a:r>
            <a:endParaRPr lang="en-US" dirty="0"/>
          </a:p>
          <a:p>
            <a:pPr algn="r" rtl="1"/>
            <a:r>
              <a:rPr lang="ar-IQ" dirty="0" smtClean="0"/>
              <a:t> </a:t>
            </a:r>
            <a:r>
              <a:rPr lang="ar-IQ" b="1" dirty="0"/>
              <a:t>التصنيف حسب الاستخدام في </a:t>
            </a:r>
            <a:r>
              <a:rPr lang="ar-IQ" b="1" dirty="0" smtClean="0"/>
              <a:t>الزراعة</a:t>
            </a:r>
            <a:endParaRPr lang="en-US" dirty="0"/>
          </a:p>
          <a:p>
            <a:pPr lvl="1" algn="r" rtl="1"/>
            <a:r>
              <a:rPr lang="ar-IQ" dirty="0"/>
              <a:t>ساحبات الحقول.</a:t>
            </a:r>
            <a:endParaRPr lang="en-US" dirty="0"/>
          </a:p>
          <a:p>
            <a:pPr lvl="1" algn="r" rtl="1"/>
            <a:r>
              <a:rPr lang="ar-IQ" dirty="0"/>
              <a:t>ساحبات البساتين.</a:t>
            </a:r>
            <a:endParaRPr lang="en-US" dirty="0"/>
          </a:p>
          <a:p>
            <a:pPr lvl="1" algn="r" rtl="1"/>
            <a:r>
              <a:rPr lang="ar-IQ" dirty="0"/>
              <a:t>ساحبات الحدائق والبيوت البلاستيكية.</a:t>
            </a:r>
            <a:endParaRPr lang="en-US" dirty="0"/>
          </a:p>
          <a:p>
            <a:pPr lvl="1" algn="r" rtl="1"/>
            <a:r>
              <a:rPr lang="ar-IQ" dirty="0"/>
              <a:t>ساحبات الزراعة في خطوط.</a:t>
            </a:r>
            <a:endParaRPr lang="en-US" dirty="0"/>
          </a:p>
          <a:p>
            <a:pPr marL="0" lvl="0" indent="0" algn="r" rtl="1">
              <a:buNone/>
            </a:pPr>
            <a:endParaRPr lang="en-US" dirty="0" smtClean="0">
              <a:solidFill>
                <a:srgbClr val="C00000"/>
              </a:solidFill>
              <a:latin typeface="Times New Roman" pitchFamily="18" charset="0"/>
              <a:cs typeface="Times New Roman" pitchFamily="18" charset="0"/>
            </a:endParaRPr>
          </a:p>
          <a:p>
            <a:pPr marL="0" indent="0" algn="r" rtl="1">
              <a:buNone/>
            </a:pPr>
            <a:endParaRPr lang="en-US" dirty="0"/>
          </a:p>
        </p:txBody>
      </p:sp>
    </p:spTree>
    <p:extLst>
      <p:ext uri="{BB962C8B-B14F-4D97-AF65-F5344CB8AC3E}">
        <p14:creationId xmlns:p14="http://schemas.microsoft.com/office/powerpoint/2010/main" val="19310391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33400" y="1253836"/>
            <a:ext cx="8382000" cy="5299364"/>
          </a:xfrm>
        </p:spPr>
        <p:txBody>
          <a:bodyPr>
            <a:normAutofit/>
          </a:bodyPr>
          <a:lstStyle/>
          <a:p>
            <a:pPr marL="0" lvl="0" indent="0" algn="r" rtl="1">
              <a:buNone/>
            </a:pPr>
            <a:r>
              <a:rPr lang="ar-IQ" dirty="0" smtClean="0"/>
              <a:t>ساحبات </a:t>
            </a:r>
            <a:r>
              <a:rPr lang="ar-IQ" dirty="0"/>
              <a:t>الحقول يجب ان تتوفر فيها القدرة العالية والمتانة والقدرة على اداء اكثر من عمل في آن </a:t>
            </a:r>
            <a:r>
              <a:rPr lang="ar-IQ" dirty="0" smtClean="0"/>
              <a:t>واحد، </a:t>
            </a:r>
            <a:r>
              <a:rPr lang="ar-IQ" dirty="0"/>
              <a:t>كما ان انبوب العادم يكون عمودي على بدن الساحبة لكي يطرد الغازات السامة الى الاعلى وبعيداً عن </a:t>
            </a:r>
            <a:r>
              <a:rPr lang="ar-IQ" dirty="0" smtClean="0"/>
              <a:t>النباتات، </a:t>
            </a:r>
            <a:r>
              <a:rPr lang="ar-IQ" dirty="0"/>
              <a:t>كما يجب ان تمتاز بارتفاعها العالي الذي يمكنها من العمل فوق النباتات دون الاضرار </a:t>
            </a:r>
            <a:r>
              <a:rPr lang="ar-IQ" dirty="0" smtClean="0"/>
              <a:t>بها اذ ان النباتات التي تزرع في الحقول غالبا ما تكون موسمية.   </a:t>
            </a:r>
            <a:endParaRPr lang="en-US" dirty="0"/>
          </a:p>
        </p:txBody>
      </p:sp>
      <p:sp>
        <p:nvSpPr>
          <p:cNvPr id="4" name="عنوان 1"/>
          <p:cNvSpPr>
            <a:spLocks noGrp="1"/>
          </p:cNvSpPr>
          <p:nvPr>
            <p:ph type="title"/>
          </p:nvPr>
        </p:nvSpPr>
        <p:spPr>
          <a:xfrm>
            <a:off x="457200" y="609600"/>
            <a:ext cx="8229600" cy="658091"/>
          </a:xfrm>
        </p:spPr>
        <p:txBody>
          <a:bodyPr>
            <a:noAutofit/>
          </a:bodyPr>
          <a:lstStyle/>
          <a:p>
            <a:r>
              <a:rPr lang="ar-IQ" sz="3600" b="1" dirty="0" smtClean="0">
                <a:solidFill>
                  <a:schemeClr val="accent5">
                    <a:lumMod val="75000"/>
                  </a:schemeClr>
                </a:solidFill>
              </a:rPr>
              <a:t> </a:t>
            </a:r>
            <a:r>
              <a:rPr lang="ar-IQ" sz="3600" dirty="0" smtClean="0"/>
              <a:t>ساحبات الحقول </a:t>
            </a:r>
            <a:endParaRPr lang="en-US" sz="3600" dirty="0"/>
          </a:p>
        </p:txBody>
      </p:sp>
    </p:spTree>
    <p:extLst>
      <p:ext uri="{BB962C8B-B14F-4D97-AF65-F5344CB8AC3E}">
        <p14:creationId xmlns:p14="http://schemas.microsoft.com/office/powerpoint/2010/main" val="41332644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descr="http://www.holtontractors.co.uk/images/jd_tractor.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90600" y="685800"/>
            <a:ext cx="7391400" cy="4724400"/>
          </a:xfrm>
          <a:prstGeom prst="rect">
            <a:avLst/>
          </a:prstGeom>
          <a:noFill/>
          <a:ln>
            <a:noFill/>
          </a:ln>
        </p:spPr>
      </p:pic>
      <p:sp>
        <p:nvSpPr>
          <p:cNvPr id="5" name="مستطيل 4"/>
          <p:cNvSpPr/>
          <p:nvPr/>
        </p:nvSpPr>
        <p:spPr>
          <a:xfrm>
            <a:off x="3429000" y="5638800"/>
            <a:ext cx="2133600" cy="400110"/>
          </a:xfrm>
          <a:prstGeom prst="rect">
            <a:avLst/>
          </a:prstGeom>
        </p:spPr>
        <p:txBody>
          <a:bodyPr wrap="square">
            <a:spAutoFit/>
          </a:bodyPr>
          <a:lstStyle/>
          <a:p>
            <a:r>
              <a:rPr lang="ar-IQ" sz="2000" dirty="0"/>
              <a:t>ساحبة حقول كبيرة</a:t>
            </a:r>
            <a:endParaRPr lang="en-US" sz="2000" dirty="0"/>
          </a:p>
        </p:txBody>
      </p:sp>
    </p:spTree>
    <p:extLst>
      <p:ext uri="{BB962C8B-B14F-4D97-AF65-F5344CB8AC3E}">
        <p14:creationId xmlns:p14="http://schemas.microsoft.com/office/powerpoint/2010/main" val="3619827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a:bodyPr>
          <a:lstStyle/>
          <a:p>
            <a:pPr lvl="0" algn="r" rtl="1">
              <a:buFont typeface="Wingdings" pitchFamily="2" charset="2"/>
              <a:buChar char="v"/>
            </a:pPr>
            <a:r>
              <a:rPr lang="ar-IQ" dirty="0"/>
              <a:t>البستان هو الارض التي تزرع فيها نباتات حولية ومعمرة اي ان تواجدها في الارض يكون لفترة طويلة وغالباً ما تكون اغصانها ذات كثافة عالية ومتدلية نحو الارض كما ان مساحة البستان تكون قليلة (اقل من 10 دونم</a:t>
            </a:r>
            <a:r>
              <a:rPr lang="ar-IQ" dirty="0" smtClean="0"/>
              <a:t>)</a:t>
            </a:r>
            <a:endParaRPr lang="en-US" dirty="0"/>
          </a:p>
        </p:txBody>
      </p:sp>
      <p:sp>
        <p:nvSpPr>
          <p:cNvPr id="5" name="عنوان 1"/>
          <p:cNvSpPr>
            <a:spLocks noGrp="1"/>
          </p:cNvSpPr>
          <p:nvPr>
            <p:ph type="title"/>
          </p:nvPr>
        </p:nvSpPr>
        <p:spPr>
          <a:xfrm>
            <a:off x="457200" y="609600"/>
            <a:ext cx="8229600" cy="658091"/>
          </a:xfrm>
        </p:spPr>
        <p:txBody>
          <a:bodyPr>
            <a:noAutofit/>
          </a:bodyPr>
          <a:lstStyle/>
          <a:p>
            <a:r>
              <a:rPr lang="ar-IQ" sz="3600" b="1" dirty="0" smtClean="0">
                <a:solidFill>
                  <a:schemeClr val="accent5">
                    <a:lumMod val="75000"/>
                  </a:schemeClr>
                </a:solidFill>
              </a:rPr>
              <a:t> </a:t>
            </a:r>
            <a:r>
              <a:rPr lang="ar-IQ" sz="3600" dirty="0" smtClean="0"/>
              <a:t>ساحبات البساتين </a:t>
            </a:r>
            <a:endParaRPr lang="en-US" sz="3600" dirty="0"/>
          </a:p>
        </p:txBody>
      </p:sp>
    </p:spTree>
    <p:extLst>
      <p:ext uri="{BB962C8B-B14F-4D97-AF65-F5344CB8AC3E}">
        <p14:creationId xmlns:p14="http://schemas.microsoft.com/office/powerpoint/2010/main" val="3165103852"/>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8581</TotalTime>
  <Words>546</Words>
  <Application>Microsoft Office PowerPoint</Application>
  <PresentationFormat>عرض على الشاشة (3:4)‏</PresentationFormat>
  <Paragraphs>49</Paragraphs>
  <Slides>18</Slides>
  <Notes>0</Notes>
  <HiddenSlides>0</HiddenSlides>
  <MMClips>0</MMClips>
  <ScaleCrop>false</ScaleCrop>
  <HeadingPairs>
    <vt:vector size="4" baseType="variant">
      <vt:variant>
        <vt:lpstr>نسق</vt:lpstr>
      </vt:variant>
      <vt:variant>
        <vt:i4>1</vt:i4>
      </vt:variant>
      <vt:variant>
        <vt:lpstr>عناوين الشرائح</vt:lpstr>
      </vt:variant>
      <vt:variant>
        <vt:i4>18</vt:i4>
      </vt:variant>
    </vt:vector>
  </HeadingPairs>
  <TitlesOfParts>
    <vt:vector size="19" baseType="lpstr">
      <vt:lpstr>نسق Office</vt:lpstr>
      <vt:lpstr>المحاضرة الثالثة  </vt:lpstr>
      <vt:lpstr>تصنيف الساحبات الزراعية</vt:lpstr>
      <vt:lpstr>التصنيف حسب جهاز التلامس الارضي</vt:lpstr>
      <vt:lpstr> التصنيف حسب الوقود المستخدم في تشغيل المحرك</vt:lpstr>
      <vt:lpstr> التصنيف حسب نوع الدفع</vt:lpstr>
      <vt:lpstr>عرض تقديمي في PowerPoint</vt:lpstr>
      <vt:lpstr> ساحبات الحقول </vt:lpstr>
      <vt:lpstr>عرض تقديمي في PowerPoint</vt:lpstr>
      <vt:lpstr> ساحبات البساتين </vt:lpstr>
      <vt:lpstr>عرض تقديمي في PowerPoint</vt:lpstr>
      <vt:lpstr>عرض تقديمي في PowerPoint</vt:lpstr>
      <vt:lpstr>ساحبات الحدائق والبيوت البلاستيكية</vt:lpstr>
      <vt:lpstr>عرض تقديمي في PowerPoint</vt:lpstr>
      <vt:lpstr>ساحبات الزراعة في خطوط</vt:lpstr>
      <vt:lpstr>عرض تقديمي في PowerPoint</vt:lpstr>
      <vt:lpstr>عرض تقديمي في PowerPoint</vt:lpstr>
      <vt:lpstr>الخلاصة </vt:lpstr>
      <vt:lpstr>الاختبار</vt:lpstr>
    </vt:vector>
  </TitlesOfParts>
  <Company>المستقبل للحاسبات - سنجار</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مكائن وآلات زراعية</dc:title>
  <dc:creator>acer</dc:creator>
  <cp:lastModifiedBy>acer</cp:lastModifiedBy>
  <cp:revision>41</cp:revision>
  <dcterms:created xsi:type="dcterms:W3CDTF">2019-01-29T20:25:21Z</dcterms:created>
  <dcterms:modified xsi:type="dcterms:W3CDTF">2019-03-03T19:47:06Z</dcterms:modified>
</cp:coreProperties>
</file>